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58"/>
  </p:notesMasterIdLst>
  <p:handoutMasterIdLst>
    <p:handoutMasterId r:id="rId59"/>
  </p:handoutMasterIdLst>
  <p:sldIdLst>
    <p:sldId id="505" r:id="rId5"/>
    <p:sldId id="613" r:id="rId6"/>
    <p:sldId id="637" r:id="rId7"/>
    <p:sldId id="638" r:id="rId8"/>
    <p:sldId id="639" r:id="rId9"/>
    <p:sldId id="640" r:id="rId10"/>
    <p:sldId id="641" r:id="rId11"/>
    <p:sldId id="642" r:id="rId12"/>
    <p:sldId id="693" r:id="rId13"/>
    <p:sldId id="694" r:id="rId14"/>
    <p:sldId id="643" r:id="rId15"/>
    <p:sldId id="644" r:id="rId16"/>
    <p:sldId id="645" r:id="rId17"/>
    <p:sldId id="662" r:id="rId18"/>
    <p:sldId id="648" r:id="rId19"/>
    <p:sldId id="647" r:id="rId20"/>
    <p:sldId id="649" r:id="rId21"/>
    <p:sldId id="650" r:id="rId22"/>
    <p:sldId id="651" r:id="rId23"/>
    <p:sldId id="652" r:id="rId24"/>
    <p:sldId id="653" r:id="rId25"/>
    <p:sldId id="663" r:id="rId26"/>
    <p:sldId id="654" r:id="rId27"/>
    <p:sldId id="655" r:id="rId28"/>
    <p:sldId id="656" r:id="rId29"/>
    <p:sldId id="657" r:id="rId30"/>
    <p:sldId id="658" r:id="rId31"/>
    <p:sldId id="661" r:id="rId32"/>
    <p:sldId id="664" r:id="rId33"/>
    <p:sldId id="666" r:id="rId34"/>
    <p:sldId id="665" r:id="rId35"/>
    <p:sldId id="667" r:id="rId36"/>
    <p:sldId id="670" r:id="rId37"/>
    <p:sldId id="671" r:id="rId38"/>
    <p:sldId id="672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  <p:sldId id="682" r:id="rId48"/>
    <p:sldId id="683" r:id="rId49"/>
    <p:sldId id="684" r:id="rId50"/>
    <p:sldId id="685" r:id="rId51"/>
    <p:sldId id="686" r:id="rId52"/>
    <p:sldId id="688" r:id="rId53"/>
    <p:sldId id="690" r:id="rId54"/>
    <p:sldId id="689" r:id="rId55"/>
    <p:sldId id="691" r:id="rId56"/>
    <p:sldId id="692" r:id="rId57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A9CB0"/>
    <a:srgbClr val="B22746"/>
    <a:srgbClr val="A3C644"/>
    <a:srgbClr val="999999"/>
    <a:srgbClr val="E6E6E6"/>
    <a:srgbClr val="CCCCCC"/>
    <a:srgbClr val="666666"/>
    <a:srgbClr val="464547"/>
    <a:srgbClr val="2FC2D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3667E-0E60-42B9-92D2-03F631A8D0CF}" v="1" dt="2018-11-08T08:17:42.0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76410" autoAdjust="0"/>
  </p:normalViewPr>
  <p:slideViewPr>
    <p:cSldViewPr snapToGrid="0">
      <p:cViewPr varScale="1">
        <p:scale>
          <a:sx n="88" d="100"/>
          <a:sy n="88" d="100"/>
        </p:scale>
        <p:origin x="1238" y="7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ya Klimbovskaya" userId="S::natalya_klimbovskaya@epam.com::361eee10-0b8a-43c6-ab97-ce92c10ff87b" providerId="AD" clId="Web-{F193667E-0E60-42B9-92D2-03F631A8D0CF}"/>
    <pc:docChg chg="modSld">
      <pc:chgData name="Natalya Klimbovskaya" userId="S::natalya_klimbovskaya@epam.com::361eee10-0b8a-43c6-ab97-ce92c10ff87b" providerId="AD" clId="Web-{F193667E-0E60-42B9-92D2-03F631A8D0CF}" dt="2018-11-08T08:17:42.089" v="1" actId="14100"/>
      <pc:docMkLst>
        <pc:docMk/>
      </pc:docMkLst>
      <pc:sldChg chg="modSp">
        <pc:chgData name="Natalya Klimbovskaya" userId="S::natalya_klimbovskaya@epam.com::361eee10-0b8a-43c6-ab97-ce92c10ff87b" providerId="AD" clId="Web-{F193667E-0E60-42B9-92D2-03F631A8D0CF}" dt="2018-11-08T08:17:42.089" v="1" actId="14100"/>
        <pc:sldMkLst>
          <pc:docMk/>
          <pc:sldMk cId="3629870432" sldId="684"/>
        </pc:sldMkLst>
        <pc:spChg chg="mod">
          <ac:chgData name="Natalya Klimbovskaya" userId="S::natalya_klimbovskaya@epam.com::361eee10-0b8a-43c6-ab97-ce92c10ff87b" providerId="AD" clId="Web-{F193667E-0E60-42B9-92D2-03F631A8D0CF}" dt="2018-11-08T08:17:42.089" v="1" actId="14100"/>
          <ac:spMkLst>
            <pc:docMk/>
            <pc:sldMk cId="3629870432" sldId="68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1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8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9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3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80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2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8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8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Level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dimensions connected with a fact table defines the level of granularity of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you can get. For example, if no products dimension is connected to a sales fact table,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cannot get a report at the product level—you could get a report for sales for all products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only. This kind of granularity is also called the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dimensionality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Star schema.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is another kind of granularity, which lets you know what level of information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dimension foreign key represents in a fact table. Different fact tables can have different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in a connection to the same dimension. This is very typical in budgeting and planning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scenarios. For example, you do not plan that customer A will come on date B to store C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buy product D for amount E. Instead, you plan on a higher level—you might plan to sell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E of products C in quarter B in all stores in that region to all customers in that region.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1-7 shows an example of a fact table that uses a higher level of granularity than the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tables introduced so far.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5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 and Snowflake schemas are the de facto standard. However, the standard does not end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schema shapes. Dimension and fact table columns are part of this informal standard as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 and are introduced in this lesson, along with natural hierarchies, which are especially useful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natural drill-down paths for analyses. Finally, the lesson discusses a common problem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handling dimension changes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1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69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72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4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6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6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2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4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49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20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4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0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9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4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begin with the definition of each which will be followed by examples: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Semi-Additive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except the time dimension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Non-additive measures: These are those specific class of fact measures which cannot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all/any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of a non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 might be 'Price' on a sales record.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We have sales figures...one may tend to add sales across all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quareters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avail the yearly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sales..hence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an example of Additive measure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We have stock levels say 1000(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Monday...I sell 200(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Tuesday I further sell 300(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Wednesday...going by basic math On Thursday I should be left with 500(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A, assuming no inventory has flown in) to obtain current stock level I cannot aggregate the Stock sales across time dimension hierarchy...If done I will have inappropriate outcomes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 Aggregation of percentage or dates is an Ideal example of non-additive measures.</a:t>
            </a:r>
            <a:endParaRPr lang="en-US" sz="9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Additivity of measures is not exactly a data warehouse design problem. However, you should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which aggregate functions you will use in reports for which measures, and which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you will use when aggregating over which dimension.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types of measures are those that can be aggregated with the SUM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across all dimensions, such as amounts or quantities. For example, if sales for product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were $200.00 and sales for product B were $150.00, then the total of the sales was $350.00.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yesterday’s sales were $100.00 and sales for the day before yesterday were $130.00, then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total sales amounted to $230.00. Measures that can be summarized across all dimensions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additive 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measures are not additive over any dimension. Examples include prices and percentages,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 discount percentage. Typically, you use the AVERAGE aggregate function for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measures, or you do not aggregate them at all. Such measures 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non-additive</a:t>
            </a:r>
          </a:p>
          <a:p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Often, you can sum additive measures and then calculate non-additive measures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additive aggregations. For example, you can calculate the sum of sales amount and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divide that value by the sum of the order quantity to get the average price. On higher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620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65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9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144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2881" y="1417371"/>
            <a:ext cx="8002404" cy="744805"/>
          </a:xfrm>
        </p:spPr>
        <p:txBody>
          <a:bodyPr>
            <a:noAutofit/>
          </a:bodyPr>
          <a:lstStyle/>
          <a:p>
            <a:r>
              <a:rPr lang="en-US" dirty="0"/>
              <a:t>MSBI.DEV </a:t>
            </a:r>
          </a:p>
          <a:p>
            <a:r>
              <a:rPr lang="en-US" dirty="0"/>
              <a:t>Course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2668038" cy="800989"/>
          </a:xfrm>
        </p:spPr>
        <p:txBody>
          <a:bodyPr/>
          <a:lstStyle/>
          <a:p>
            <a:r>
              <a:rPr lang="en-US" sz="4800" dirty="0"/>
              <a:t>S18E12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March 31, 2018</a:t>
            </a:r>
          </a:p>
        </p:txBody>
      </p:sp>
      <p:pic>
        <p:nvPicPr>
          <p:cNvPr id="17" name="Picture Placeholder 16" descr="logo_cover_4.pn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  <p:pic>
        <p:nvPicPr>
          <p:cNvPr id="1026" name="Picture 2" descr="BI.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" t="23645" r="5243" b="18570"/>
          <a:stretch/>
        </p:blipFill>
        <p:spPr bwMode="auto">
          <a:xfrm>
            <a:off x="2189584" y="420860"/>
            <a:ext cx="952806" cy="5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2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99" y="699516"/>
            <a:ext cx="5989864" cy="41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Oracle BI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57" y="899886"/>
            <a:ext cx="5128085" cy="37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" y="928914"/>
            <a:ext cx="7051091" cy="3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69" t="12953" r="13550" b="9778"/>
          <a:stretch/>
        </p:blipFill>
        <p:spPr>
          <a:xfrm>
            <a:off x="1071150" y="812800"/>
            <a:ext cx="7058895" cy="3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Logical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Designing and Implementing a Data Warehouse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2" descr="http://upload.wikimedia.org/wikipedia/commons/4/46/Data_warehouse_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18" y="864340"/>
            <a:ext cx="5098364" cy="38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5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Kimball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" y="812800"/>
            <a:ext cx="7940349" cy="3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</a:t>
            </a:r>
            <a:r>
              <a:rPr lang="en-US" dirty="0" err="1"/>
              <a:t>Inmon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46" y="827314"/>
            <a:ext cx="6857107" cy="40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Hybrid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0" y="827315"/>
            <a:ext cx="6373439" cy="38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1" y="1890939"/>
            <a:ext cx="6560457" cy="2699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646" y="617044"/>
            <a:ext cx="2880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rgbClr val="002060"/>
                </a:solidFill>
              </a:rPr>
              <a:t>Inmon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5199" y="584115"/>
            <a:ext cx="32752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</a:rPr>
              <a:t>Kimball</a:t>
            </a:r>
          </a:p>
        </p:txBody>
      </p:sp>
    </p:spTree>
    <p:extLst>
      <p:ext uri="{BB962C8B-B14F-4D97-AF65-F5344CB8AC3E}">
        <p14:creationId xmlns:p14="http://schemas.microsoft.com/office/powerpoint/2010/main" val="183816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PREVIOUS PART: S18E11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67859" y="1366030"/>
            <a:ext cx="7840717" cy="348438"/>
            <a:chOff x="448467" y="1385345"/>
            <a:chExt cx="10454288" cy="464582"/>
          </a:xfrm>
        </p:grpSpPr>
        <p:sp>
          <p:nvSpPr>
            <p:cNvPr id="23" name="TextBox 22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Implementing Indexes and Statistics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7859" y="867369"/>
            <a:ext cx="7840717" cy="362728"/>
            <a:chOff x="448467" y="1385345"/>
            <a:chExt cx="10454288" cy="483636"/>
          </a:xfrm>
        </p:grpSpPr>
        <p:sp>
          <p:nvSpPr>
            <p:cNvPr id="18" name="TextBox 17"/>
            <p:cNvSpPr txBox="1"/>
            <p:nvPr/>
          </p:nvSpPr>
          <p:spPr>
            <a:xfrm>
              <a:off x="991816" y="1417578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Using Tools to Analyze Query Performance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2442087F-165A-4EBD-9BE9-7E54401A55AD}"/>
              </a:ext>
            </a:extLst>
          </p:cNvPr>
          <p:cNvGrpSpPr/>
          <p:nvPr/>
        </p:nvGrpSpPr>
        <p:grpSpPr>
          <a:xfrm>
            <a:off x="367859" y="1864692"/>
            <a:ext cx="7840717" cy="348438"/>
            <a:chOff x="448467" y="1385345"/>
            <a:chExt cx="10454288" cy="464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BBAC40-F9C7-4B0D-B1B7-A4D8A8BFE9A3}"/>
                </a:ext>
              </a:extLst>
            </p:cNvPr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Temp table and table variable</a:t>
              </a:r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0E4DD678-E19D-4CCB-A4AD-A41C4A6E5CA7}"/>
                </a:ext>
              </a:extLst>
            </p:cNvPr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3659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95" y="812800"/>
            <a:ext cx="6255375" cy="3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86" y="928915"/>
            <a:ext cx="3102784" cy="19594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5211" y="928915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Comprehensive schema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Performance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Concurrency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 err="1"/>
              <a:t>LookUp</a:t>
            </a:r>
            <a:r>
              <a:rPr lang="en-US" sz="2000" dirty="0"/>
              <a:t> table for Dates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Data Quality problem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63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Star and Snowflake Schemas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Introducing Star </a:t>
            </a:r>
          </a:p>
          <a:p>
            <a:r>
              <a:rPr lang="en-US" sz="6000" b="1" dirty="0">
                <a:solidFill>
                  <a:srgbClr val="1A9CB0"/>
                </a:solidFill>
              </a:rPr>
              <a:t>and </a:t>
            </a:r>
          </a:p>
          <a:p>
            <a:r>
              <a:rPr lang="en-US" sz="6000" b="1" dirty="0">
                <a:solidFill>
                  <a:srgbClr val="1A9CB0"/>
                </a:solidFill>
              </a:rPr>
              <a:t>Snowflake Schemas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0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7155" y="899887"/>
            <a:ext cx="753360" cy="31931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301" y="899887"/>
            <a:ext cx="6390526" cy="3563169"/>
            <a:chOff x="0" y="780987"/>
            <a:chExt cx="11790696" cy="563119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693" y="1005901"/>
              <a:ext cx="6760139" cy="52289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204743" y="4216586"/>
              <a:ext cx="30340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Fact Table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94037" y="780987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2116" y="1139449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28263" y="304626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2968250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4676" y="5423998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75225" y="548885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72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 – represent  Multidimensional cube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46" y="819870"/>
            <a:ext cx="6085475" cy="42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02" y="870857"/>
            <a:ext cx="7046998" cy="3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61" y="1074056"/>
            <a:ext cx="4089282" cy="316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70" y="1606921"/>
            <a:ext cx="1130226" cy="148458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3"/>
          </p:cNvCxnSpPr>
          <p:nvPr/>
        </p:nvCxnSpPr>
        <p:spPr>
          <a:xfrm flipH="1" flipV="1">
            <a:off x="2297996" y="2349215"/>
            <a:ext cx="1388633" cy="49558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2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Granularity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7" y="820680"/>
            <a:ext cx="5066861" cy="39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8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Dimensions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0065" y="1144511"/>
            <a:ext cx="63530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="1" spc="-50" dirty="0">
                <a:solidFill>
                  <a:srgbClr val="1A9CB0"/>
                </a:solidFill>
              </a:rPr>
              <a:t>Designing Dimensions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768" y="750605"/>
            <a:ext cx="8445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Keys </a:t>
            </a:r>
          </a:p>
          <a:p>
            <a:r>
              <a:rPr lang="en-US" sz="2400" b="1" dirty="0">
                <a:solidFill>
                  <a:srgbClr val="002060"/>
                </a:solidFill>
                <a:latin typeface="Segoe-Bold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to identify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Name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human names of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Attributes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pivoting in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Member properties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labels in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Lineage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auditing, and never exposed to end users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13" y="750605"/>
            <a:ext cx="2102526" cy="28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S18E12 AGENDA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67859" y="1366030"/>
            <a:ext cx="7840717" cy="348438"/>
            <a:chOff x="448467" y="1385345"/>
            <a:chExt cx="10454288" cy="464582"/>
          </a:xfrm>
        </p:grpSpPr>
        <p:sp>
          <p:nvSpPr>
            <p:cNvPr id="23" name="TextBox 22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Designing and Implementing a Data Warehouse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7859" y="867369"/>
            <a:ext cx="7840717" cy="362728"/>
            <a:chOff x="448467" y="1385345"/>
            <a:chExt cx="10454288" cy="483636"/>
          </a:xfrm>
        </p:grpSpPr>
        <p:sp>
          <p:nvSpPr>
            <p:cNvPr id="18" name="TextBox 17"/>
            <p:cNvSpPr txBox="1"/>
            <p:nvPr/>
          </p:nvSpPr>
          <p:spPr>
            <a:xfrm>
              <a:off x="991816" y="1417578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BI. Business Intelligence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5371" y="1856209"/>
            <a:ext cx="7840717" cy="348438"/>
            <a:chOff x="448467" y="1385345"/>
            <a:chExt cx="10454288" cy="464582"/>
          </a:xfrm>
        </p:grpSpPr>
        <p:sp>
          <p:nvSpPr>
            <p:cNvPr id="11" name="TextBox 1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Introducing Star and Snowflake Schemas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5371" y="2346388"/>
            <a:ext cx="7840717" cy="348438"/>
            <a:chOff x="448467" y="1385345"/>
            <a:chExt cx="10454288" cy="464582"/>
          </a:xfrm>
        </p:grpSpPr>
        <p:sp>
          <p:nvSpPr>
            <p:cNvPr id="15" name="TextBox 14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Designing Dimensions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4343" y="2836567"/>
            <a:ext cx="7840717" cy="348438"/>
            <a:chOff x="448467" y="1385345"/>
            <a:chExt cx="10454288" cy="464582"/>
          </a:xfrm>
        </p:grpSpPr>
        <p:sp>
          <p:nvSpPr>
            <p:cNvPr id="21" name="TextBox 2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Designing Fact Tables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49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DimEmployee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5" y="841746"/>
            <a:ext cx="7848529" cy="38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" y="778737"/>
            <a:ext cx="7669763" cy="40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0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890343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Conformed dimension</a:t>
            </a:r>
          </a:p>
        </p:txBody>
      </p:sp>
      <p:pic>
        <p:nvPicPr>
          <p:cNvPr id="4" name="Picture 2" descr="http://blogs.perficient.com/ibm/files/2012/05/Conformed-Dimension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0" y="971551"/>
            <a:ext cx="5721487" cy="36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1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120260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Junk dimension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2" y="1503478"/>
            <a:ext cx="8574933" cy="26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97837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Degenerate dimension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4" y="1503478"/>
            <a:ext cx="4999035" cy="29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70" y="779237"/>
            <a:ext cx="2635165" cy="40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3056414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Role-playing dimension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1" y="823776"/>
            <a:ext cx="4149527" cy="39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0" y="259949"/>
            <a:ext cx="8724300" cy="42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" y="790176"/>
            <a:ext cx="5754863" cy="38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1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2" y="1503478"/>
            <a:ext cx="8563807" cy="98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3500167"/>
            <a:ext cx="8469665" cy="10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5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" y="2106386"/>
            <a:ext cx="9003319" cy="22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S18E12 Business Intelligence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618180" y="219646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10065" y="1144511"/>
            <a:ext cx="63530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="1" spc="-50" dirty="0">
                <a:solidFill>
                  <a:srgbClr val="1A9CB0"/>
                </a:solidFill>
              </a:rPr>
              <a:t>B</a:t>
            </a:r>
            <a:r>
              <a:rPr lang="en-US" sz="9600" b="1" spc="-50" dirty="0">
                <a:solidFill>
                  <a:srgbClr val="1A9CB0"/>
                </a:solidFill>
              </a:rPr>
              <a:t>usiness Intelligence</a:t>
            </a:r>
            <a:endParaRPr lang="en-US" sz="9600" dirty="0">
              <a:solidFill>
                <a:srgbClr val="1A9CB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911" y="1371856"/>
            <a:ext cx="13021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="1" spc="-50" dirty="0">
                <a:solidFill>
                  <a:srgbClr val="002060"/>
                </a:solidFill>
              </a:rPr>
              <a:t>B</a:t>
            </a:r>
            <a:r>
              <a:rPr lang="en-US" sz="9600" b="1" spc="-50" dirty="0">
                <a:solidFill>
                  <a:srgbClr val="002060"/>
                </a:solidFill>
              </a:rPr>
              <a:t>I</a:t>
            </a:r>
            <a:endParaRPr lang="en-US" sz="9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471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69553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An SCD Type 1 and Type 2 Mixture, Updating All Rows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2203922"/>
            <a:ext cx="8353986" cy="21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0" y="2081894"/>
            <a:ext cx="8966097" cy="17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Fact Tables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0065" y="1144511"/>
            <a:ext cx="63530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="1" spc="-50" dirty="0">
                <a:solidFill>
                  <a:srgbClr val="1A9CB0"/>
                </a:solidFill>
              </a:rPr>
              <a:t>Designing Fact Tables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3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</p:spTree>
    <p:extLst>
      <p:ext uri="{BB962C8B-B14F-4D97-AF65-F5344CB8AC3E}">
        <p14:creationId xmlns:p14="http://schemas.microsoft.com/office/powerpoint/2010/main" val="489093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Foreign keys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Measures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Lineage columns (optional)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Business key columns from the primary source table (optional)</a:t>
            </a:r>
          </a:p>
        </p:txBody>
      </p:sp>
    </p:spTree>
    <p:extLst>
      <p:ext uri="{BB962C8B-B14F-4D97-AF65-F5344CB8AC3E}">
        <p14:creationId xmlns:p14="http://schemas.microsoft.com/office/powerpoint/2010/main" val="2362801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4222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FactResellerSales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70" y="840922"/>
            <a:ext cx="3915445" cy="38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617768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Factless</a:t>
            </a:r>
            <a:r>
              <a:rPr lang="en-US" sz="1800" dirty="0"/>
              <a:t> Fact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907598"/>
            <a:ext cx="5600177" cy="37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7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64" y="907598"/>
            <a:ext cx="5493175" cy="355826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19484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Transaction Fact Tables</a:t>
            </a:r>
          </a:p>
        </p:txBody>
      </p:sp>
    </p:spTree>
    <p:extLst>
      <p:ext uri="{BB962C8B-B14F-4D97-AF65-F5344CB8AC3E}">
        <p14:creationId xmlns:p14="http://schemas.microsoft.com/office/powerpoint/2010/main" val="112333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97935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Periodic Snapshot Fact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7" y="1618617"/>
            <a:ext cx="8783883" cy="24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43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85103" y="891563"/>
            <a:ext cx="2869632" cy="664797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Accumulating </a:t>
            </a:r>
          </a:p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Snapshot Fact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1" y="773256"/>
            <a:ext cx="5122775" cy="40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BI? Business Intelligence. The Five Questions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86820" y="914400"/>
            <a:ext cx="5684837" cy="3860119"/>
            <a:chOff x="1630363" y="693675"/>
            <a:chExt cx="8132764" cy="5546788"/>
          </a:xfrm>
        </p:grpSpPr>
        <p:pic>
          <p:nvPicPr>
            <p:cNvPr id="75" name="Picture 20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6122990" y="896922"/>
              <a:ext cx="1122363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25" descr="Mobile Phone s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08913">
              <a:off x="6250290" y="857483"/>
              <a:ext cx="731838" cy="109855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sp>
          <p:nvSpPr>
            <p:cNvPr id="77" name="Freeform 3"/>
            <p:cNvSpPr>
              <a:spLocks/>
            </p:cNvSpPr>
            <p:nvPr/>
          </p:nvSpPr>
          <p:spPr bwMode="auto">
            <a:xfrm rot="10800000">
              <a:off x="2414588" y="4837113"/>
              <a:ext cx="6710362" cy="1385887"/>
            </a:xfrm>
            <a:custGeom>
              <a:avLst/>
              <a:gdLst>
                <a:gd name="T0" fmla="*/ 0 w 3936"/>
                <a:gd name="T1" fmla="*/ 0 h 192"/>
                <a:gd name="T2" fmla="*/ 96 w 3936"/>
                <a:gd name="T3" fmla="*/ 192 h 192"/>
                <a:gd name="T4" fmla="*/ 3840 w 3936"/>
                <a:gd name="T5" fmla="*/ 192 h 192"/>
                <a:gd name="T6" fmla="*/ 3936 w 3936"/>
                <a:gd name="T7" fmla="*/ 0 h 192"/>
                <a:gd name="T8" fmla="*/ 0 w 393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6"/>
                <a:gd name="T16" fmla="*/ 0 h 192"/>
                <a:gd name="T17" fmla="*/ 3936 w 393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6" h="192">
                  <a:moveTo>
                    <a:pt x="0" y="0"/>
                  </a:moveTo>
                  <a:lnTo>
                    <a:pt x="96" y="192"/>
                  </a:lnTo>
                  <a:lnTo>
                    <a:pt x="3840" y="192"/>
                  </a:lnTo>
                  <a:lnTo>
                    <a:pt x="393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C506A">
                    <a:alpha val="0"/>
                  </a:srgbClr>
                </a:gs>
                <a:gs pos="100000">
                  <a:srgbClr val="81ACE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pic>
          <p:nvPicPr>
            <p:cNvPr id="78" name="Picture 4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6688" y="50609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5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64150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6538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7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93988" y="50593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" descr="2-10205_roundbox_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70138" y="2159000"/>
              <a:ext cx="6880225" cy="281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3089275" y="2320925"/>
              <a:ext cx="5834063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happened?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is happening?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Why did it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will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do I want to happen?</a:t>
              </a:r>
            </a:p>
          </p:txBody>
        </p:sp>
        <p:sp>
          <p:nvSpPr>
            <p:cNvPr id="84" name="AutoShape 11"/>
            <p:cNvSpPr>
              <a:spLocks noChangeArrowheads="1"/>
            </p:cNvSpPr>
            <p:nvPr/>
          </p:nvSpPr>
          <p:spPr bwMode="auto">
            <a:xfrm>
              <a:off x="270510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ERP</a:t>
              </a:r>
            </a:p>
          </p:txBody>
        </p:sp>
        <p:sp>
          <p:nvSpPr>
            <p:cNvPr id="85" name="AutoShape 12"/>
            <p:cNvSpPr>
              <a:spLocks noChangeArrowheads="1"/>
            </p:cNvSpPr>
            <p:nvPr/>
          </p:nvSpPr>
          <p:spPr bwMode="auto">
            <a:xfrm>
              <a:off x="4011613" y="54038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CRM</a:t>
              </a:r>
            </a:p>
          </p:txBody>
        </p:sp>
        <p:sp>
          <p:nvSpPr>
            <p:cNvPr id="86" name="AutoShape 13"/>
            <p:cNvSpPr>
              <a:spLocks noChangeArrowheads="1"/>
            </p:cNvSpPr>
            <p:nvPr/>
          </p:nvSpPr>
          <p:spPr bwMode="auto">
            <a:xfrm>
              <a:off x="657225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3Pty</a:t>
              </a:r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8204200" y="2654300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8204200" y="4926013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8204200" y="3711575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" name="AutoShape 17"/>
            <p:cNvSpPr>
              <a:spLocks noChangeArrowheads="1"/>
            </p:cNvSpPr>
            <p:nvPr/>
          </p:nvSpPr>
          <p:spPr bwMode="auto">
            <a:xfrm>
              <a:off x="5248275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SCM</a:t>
              </a:r>
            </a:p>
          </p:txBody>
        </p:sp>
        <p:pic>
          <p:nvPicPr>
            <p:cNvPr id="91" name="Picture 18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313848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19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4570413" y="941388"/>
              <a:ext cx="1123950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1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743743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2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638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3" descr="Pocket PC s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688150">
              <a:off x="7691438" y="871538"/>
              <a:ext cx="62388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24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62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88275" y="50482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AutoShape 27"/>
            <p:cNvSpPr>
              <a:spLocks noChangeArrowheads="1"/>
            </p:cNvSpPr>
            <p:nvPr/>
          </p:nvSpPr>
          <p:spPr bwMode="auto">
            <a:xfrm>
              <a:off x="7773988" y="53911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Black books</a:t>
              </a:r>
            </a:p>
          </p:txBody>
        </p:sp>
        <p:pic>
          <p:nvPicPr>
            <p:cNvPr id="99" name="Picture 28" descr="MCj04316410000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918577" y="749300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29" descr="MCj04316400000[1]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82788" y="693675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AutoShape 31"/>
            <p:cNvSpPr>
              <a:spLocks noChangeArrowheads="1"/>
            </p:cNvSpPr>
            <p:nvPr/>
          </p:nvSpPr>
          <p:spPr bwMode="auto">
            <a:xfrm>
              <a:off x="7308850" y="2411413"/>
              <a:ext cx="360363" cy="2157412"/>
            </a:xfrm>
            <a:prstGeom prst="downArrow">
              <a:avLst>
                <a:gd name="adj1" fmla="val 50000"/>
                <a:gd name="adj2" fmla="val 1496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102" name="Text Box 32"/>
            <p:cNvSpPr txBox="1">
              <a:spLocks noChangeArrowheads="1"/>
            </p:cNvSpPr>
            <p:nvPr/>
          </p:nvSpPr>
          <p:spPr bwMode="auto">
            <a:xfrm>
              <a:off x="7974013" y="2460625"/>
              <a:ext cx="8001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Past</a:t>
              </a:r>
            </a:p>
          </p:txBody>
        </p:sp>
        <p:sp>
          <p:nvSpPr>
            <p:cNvPr id="103" name="Text Box 33"/>
            <p:cNvSpPr txBox="1">
              <a:spLocks noChangeArrowheads="1"/>
            </p:cNvSpPr>
            <p:nvPr/>
          </p:nvSpPr>
          <p:spPr bwMode="auto">
            <a:xfrm>
              <a:off x="7843838" y="3217863"/>
              <a:ext cx="12446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Present</a:t>
              </a: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7964488" y="4083050"/>
              <a:ext cx="107473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Future</a:t>
              </a:r>
            </a:p>
          </p:txBody>
        </p:sp>
        <p:sp>
          <p:nvSpPr>
            <p:cNvPr id="105" name="Text Box 35"/>
            <p:cNvSpPr txBox="1">
              <a:spLocks noChangeArrowheads="1"/>
            </p:cNvSpPr>
            <p:nvPr/>
          </p:nvSpPr>
          <p:spPr bwMode="auto">
            <a:xfrm>
              <a:off x="1630363" y="5235575"/>
              <a:ext cx="835025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Data</a:t>
              </a:r>
              <a:r>
                <a:rPr lang="en-US" dirty="0">
                  <a:latin typeface="Arial" pitchFamily="34" charset="0"/>
                </a:rPr>
                <a:t> </a:t>
              </a:r>
            </a:p>
          </p:txBody>
        </p:sp>
        <p:sp>
          <p:nvSpPr>
            <p:cNvPr id="106" name="Rectangle 36"/>
            <p:cNvSpPr>
              <a:spLocks noChangeArrowheads="1"/>
            </p:cNvSpPr>
            <p:nvPr/>
          </p:nvSpPr>
          <p:spPr bwMode="auto">
            <a:xfrm>
              <a:off x="2565400" y="4911725"/>
              <a:ext cx="6900863" cy="1328738"/>
            </a:xfrm>
            <a:prstGeom prst="rect">
              <a:avLst/>
            </a:prstGeom>
            <a:noFill/>
            <a:ln w="38100" cap="rnd" cmpd="dbl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808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Transaction amount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Semi-Additive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Account balance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Non-additive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Price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04" r="17327"/>
          <a:stretch/>
        </p:blipFill>
        <p:spPr>
          <a:xfrm>
            <a:off x="4053119" y="849085"/>
            <a:ext cx="4417153" cy="38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43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 in SSAS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AverageOfChildren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FirstNonEmpty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LastNonEmpty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60" y="2834864"/>
            <a:ext cx="5766738" cy="224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60" y="813623"/>
            <a:ext cx="5796840" cy="20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22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classic many-to-many relationship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85" y="1506468"/>
            <a:ext cx="5747657" cy="32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0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many-to-many relationship with two intermediate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8" y="2051546"/>
            <a:ext cx="8587103" cy="14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8" y="873761"/>
            <a:ext cx="3666206" cy="3885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11" y="793072"/>
            <a:ext cx="3871831" cy="38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5" y="869406"/>
            <a:ext cx="3929001" cy="3865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782682"/>
            <a:ext cx="4040777" cy="40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2075" y="801116"/>
            <a:ext cx="4779849" cy="40031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938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784394"/>
            <a:ext cx="5029609" cy="39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031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requisites.potx" id="{CA5CFE4E-6FDF-4E55-B703-99AAA5166B49}" vid="{65F8F389-B394-4C5F-9B7C-EE83AB2022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1A64D0A1A6140B6A122276D7E3196" ma:contentTypeVersion="2" ma:contentTypeDescription="Create a new document." ma:contentTypeScope="" ma:versionID="eb9d7e4f071135b1952b799147512b58">
  <xsd:schema xmlns:xsd="http://www.w3.org/2001/XMLSchema" xmlns:xs="http://www.w3.org/2001/XMLSchema" xmlns:p="http://schemas.microsoft.com/office/2006/metadata/properties" xmlns:ns2="14e46183-14a5-4343-a187-db51ef71da05" targetNamespace="http://schemas.microsoft.com/office/2006/metadata/properties" ma:root="true" ma:fieldsID="feccca8fb05b9d0c739dd1af05fd115a" ns2:_="">
    <xsd:import namespace="14e46183-14a5-4343-a187-db51ef71da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6183-14a5-4343-a187-db51ef71da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B493FD-FB49-4C8D-9DBD-7BEAA8270F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46183-14a5-4343-a187-db51ef71da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83b1685-c0ee-49c7-ae0f-bc980b30369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prerequisites</Template>
  <TotalTime>7124</TotalTime>
  <Words>727</Words>
  <Application>Microsoft Office PowerPoint</Application>
  <PresentationFormat>On-screen Show (16:9)</PresentationFormat>
  <Paragraphs>228</Paragraphs>
  <Slides>53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Potapov</dc:creator>
  <cp:lastModifiedBy>Andrey Potapov</cp:lastModifiedBy>
  <cp:revision>186</cp:revision>
  <cp:lastPrinted>2014-07-09T13:30:36Z</cp:lastPrinted>
  <dcterms:created xsi:type="dcterms:W3CDTF">2015-03-18T06:37:43Z</dcterms:created>
  <dcterms:modified xsi:type="dcterms:W3CDTF">2018-11-08T08:17:44Z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0x0101002F71A64D0A1A6140B6A122276D7E3196</vt:lpwstr>
  </property>
  <property fmtid="{D5CDD505-2E9C-101B-9397-08002B2CF9AE}" pid="3" name="IsMyDocuments">
    <vt:bool>true</vt:bool>
  </property>
  <property fmtid="{D5CDD505-2E9C-101B-9397-08002B2CF9AE}" pid="4" name="_dlc_DocIdItemGuid">
    <vt:lpwstr>dacd157f-9e9b-4d8c-bb01-20daca300eae</vt:lpwstr>
  </property>
</Properties>
</file>